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B9DBF-E25D-4EA7-8AF9-05708F3139C7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2287F-7872-4617-8B63-A09B9258EB1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964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52E2ABE-D474-499E-9C6F-BA0A458B3717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8C3C70E-C27D-46E7-B231-51F982A53AB1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13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17AF84C-37C7-4A88-9CF5-A440666E51AC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14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DE2E797-0FAB-498F-968A-7B42CCCD6250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15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F3E7989-FEFC-4BBD-BED6-8A27B6A1775E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16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BAA644E-7B22-4D18-A676-77B8987C41C8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17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E46D4D6-C583-4A14-A636-6391867F307D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4B5EEFC-86FF-4A35-B697-F2BCF2A673B8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6D80F95-030C-44B5-85A8-A0938356843D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CB73748D-8977-4430-BF89-D68FD9A36CCF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8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A8BCD47-2E17-477B-ADB2-960D7890C9B5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2454D5D-3AD6-4D57-99C2-5B492EF3FA67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10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433C277-8E93-4FF3-A51F-38A42955BF57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FF2694D-6261-4668-9B2F-6161F05F4048}" type="slidenum">
              <a:rPr lang="de-DE" altLang="de-DE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de-DE" alt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776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142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344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A2D6D-3A7C-4E8B-BE49-BF222E7E4019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070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34CA5-D536-4A7A-8214-0C4C25486656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6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0190C-F5B9-4E4B-9643-1081F97A53E6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63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32AAC-A44B-4D37-A8FA-1F72EB92C90E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68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28C54-3662-48FB-9072-E7D11FCC437A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04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B67B-B603-4D78-AA76-D25A10358F61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08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B9F1D-8732-41FB-B7C5-141E6AFC9819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20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D2DDD-B535-4A0D-815A-EB6C5A0798AD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03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26615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670EB-EEF4-4B7A-95EB-8A4F06CE710A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7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B22D1-61B0-4D31-8B4F-573FF3D2F2EA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97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A4412-E04A-4E6F-B01F-23E4F17AC29E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65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4AE8-FD10-4558-9EFA-5C8D462F590C}" type="slidenum">
              <a:rPr lang="de-DE" alt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7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31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4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027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390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515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744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992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F6563-B40E-4F80-921B-8B4F0094DBBF}" type="datetimeFigureOut">
              <a:rPr lang="de-AT" smtClean="0"/>
              <a:t>16.12.2013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32A76-6502-4C27-A9EE-9C5E316D98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04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20BE39-56ED-45B6-B4FD-99A8A20FEC37}" type="slidenum">
              <a:rPr lang="de-DE" altLang="de-DE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54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22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22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22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22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22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3617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360363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smtClean="0"/>
              <a:t>DER ZUGANG ZU DIESER WIRKLICHKEIT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700338" y="2492375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835150" y="5876925"/>
            <a:ext cx="1482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ANHANGEN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659563" y="5876925"/>
            <a:ext cx="1655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  <a:br>
              <a:rPr lang="de-DE" altLang="de-DE" sz="2000">
                <a:solidFill>
                  <a:srgbClr val="FFFFFF"/>
                </a:solidFill>
              </a:rPr>
            </a:br>
            <a:r>
              <a:rPr lang="de-DE" altLang="de-DE" sz="2000">
                <a:solidFill>
                  <a:srgbClr val="FFFFFF"/>
                </a:solidFill>
              </a:rPr>
              <a:t>EIN FLEISCH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995738" y="1628775"/>
            <a:ext cx="1509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VERLASSEN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684213" y="3500438"/>
            <a:ext cx="1843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0000"/>
                </a:solidFill>
              </a:rPr>
              <a:t>DER ZUGANG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0000"/>
                </a:solidFill>
              </a:rPr>
              <a:t>ÜBER DIE LIEBE</a:t>
            </a:r>
          </a:p>
        </p:txBody>
      </p:sp>
      <p:sp>
        <p:nvSpPr>
          <p:cNvPr id="30728" name="AutoShape 9"/>
          <p:cNvSpPr>
            <a:spLocks noChangeArrowheads="1"/>
          </p:cNvSpPr>
          <p:nvPr/>
        </p:nvSpPr>
        <p:spPr bwMode="auto">
          <a:xfrm>
            <a:off x="1403350" y="4365625"/>
            <a:ext cx="936625" cy="1295400"/>
          </a:xfrm>
          <a:prstGeom prst="curvedRightArrow">
            <a:avLst>
              <a:gd name="adj1" fmla="val 27661"/>
              <a:gd name="adj2" fmla="val 553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0729" name="Rectangle 10"/>
          <p:cNvSpPr>
            <a:spLocks noChangeArrowheads="1"/>
          </p:cNvSpPr>
          <p:nvPr/>
        </p:nvSpPr>
        <p:spPr bwMode="auto">
          <a:xfrm>
            <a:off x="179388" y="1484313"/>
            <a:ext cx="309721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„EHE“ und „SEX“ schaffen vollendete Tatsachen;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„LIEBE“ ermöglicht einen Weg – auch der Umkehr</a:t>
            </a:r>
          </a:p>
        </p:txBody>
      </p:sp>
    </p:spTree>
    <p:extLst>
      <p:ext uri="{BB962C8B-B14F-4D97-AF65-F5344CB8AC3E}">
        <p14:creationId xmlns:p14="http://schemas.microsoft.com/office/powerpoint/2010/main" val="18372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smtClean="0"/>
              <a:t>DER ZUGANG ÜBER DIE LIEBE</a:t>
            </a:r>
            <a:br>
              <a:rPr lang="de-DE" altLang="de-DE" sz="2400" smtClean="0"/>
            </a:br>
            <a:r>
              <a:rPr lang="de-DE" altLang="de-DE" sz="2400" smtClean="0"/>
              <a:t>ERMÖGLICHT EINEN WEG IN VERANTWORTUNG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627313" y="1773238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5150" y="5445125"/>
            <a:ext cx="84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516688" y="5516563"/>
            <a:ext cx="1655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356100" y="119697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</a:t>
            </a:r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4284663" y="2420938"/>
            <a:ext cx="1655762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3851275" y="3068638"/>
            <a:ext cx="122555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3492500" y="3716338"/>
            <a:ext cx="7921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>
            <a:off x="3059113" y="4365625"/>
            <a:ext cx="4333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 flipV="1">
            <a:off x="2484438" y="1916113"/>
            <a:ext cx="1871662" cy="295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2771775" y="5300663"/>
            <a:ext cx="36718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2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1547813" y="2276475"/>
            <a:ext cx="2808287" cy="2232025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724525" y="2276475"/>
            <a:ext cx="2808288" cy="2232025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2195513" y="2565400"/>
            <a:ext cx="576262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6084888" y="3933825"/>
            <a:ext cx="244792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166813" y="460057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LIEBE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559425" y="4673600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LIEBE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975100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SEX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15181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SEX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608263" y="1865313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EHE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804025" y="1773238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EHE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455738" y="495300"/>
            <a:ext cx="3433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400">
                <a:solidFill>
                  <a:srgbClr val="FFFFFF"/>
                </a:solidFill>
                <a:latin typeface="Arial" charset="0"/>
              </a:rPr>
              <a:t>ZWEI FEHLFORMEN…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1619250" y="45815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V="1">
            <a:off x="1547813" y="2565400"/>
            <a:ext cx="107950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V="1">
            <a:off x="5651500" y="3933825"/>
            <a:ext cx="2889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5867400" y="4652963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5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4000" smtClean="0"/>
              <a:t>Genesis 2.24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627313" y="1773238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835150" y="5445125"/>
            <a:ext cx="84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588125" y="5507038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356100" y="119697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4284663" y="2420938"/>
            <a:ext cx="1655762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3851275" y="3068638"/>
            <a:ext cx="122555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3492500" y="3716338"/>
            <a:ext cx="7921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3059113" y="4365625"/>
            <a:ext cx="4333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4284663" y="2420938"/>
            <a:ext cx="2519362" cy="2663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08038" y="2003425"/>
            <a:ext cx="3419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Auch Verlobte sollten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noch nicht „ein Fleisch“ werden </a:t>
            </a:r>
          </a:p>
        </p:txBody>
      </p:sp>
    </p:spTree>
    <p:extLst>
      <p:ext uri="{BB962C8B-B14F-4D97-AF65-F5344CB8AC3E}">
        <p14:creationId xmlns:p14="http://schemas.microsoft.com/office/powerpoint/2010/main" val="41847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800" smtClean="0"/>
              <a:t>Ehestörungen</a:t>
            </a:r>
            <a:br>
              <a:rPr lang="de-DE" altLang="de-DE" sz="2800" smtClean="0"/>
            </a:br>
            <a:r>
              <a:rPr lang="de-DE" altLang="de-DE" sz="2800" smtClean="0"/>
              <a:t>(Die wilde Ehe)</a:t>
            </a: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2627313" y="1773238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835150" y="5445125"/>
            <a:ext cx="84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588125" y="5507038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356100" y="119697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635375" y="2708275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800" smtClean="0"/>
              <a:t>Ehestörungen</a:t>
            </a:r>
            <a:br>
              <a:rPr lang="de-DE" altLang="de-DE" sz="2800" smtClean="0"/>
            </a:br>
            <a:r>
              <a:rPr lang="de-DE" altLang="de-DE" sz="2800" smtClean="0"/>
              <a:t>(Die kalte Ehe)</a:t>
            </a: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2627313" y="1773238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835150" y="5445125"/>
            <a:ext cx="84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588125" y="5507038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356100" y="119697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4932363" y="3500438"/>
            <a:ext cx="129540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6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18487" cy="72072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800" smtClean="0"/>
              <a:t>Ehestörungen</a:t>
            </a:r>
            <a:br>
              <a:rPr lang="de-DE" altLang="de-DE" sz="2800" smtClean="0"/>
            </a:br>
            <a:r>
              <a:rPr lang="de-DE" altLang="de-DE" sz="2800" smtClean="0"/>
              <a:t>(Die lieblose Ehe)</a:t>
            </a:r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627313" y="1773238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835150" y="5445125"/>
            <a:ext cx="84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588125" y="5507038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356100" y="119697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3059113" y="3644900"/>
            <a:ext cx="144145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A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smtClean="0"/>
              <a:t>Genesis 2.24</a:t>
            </a:r>
            <a:br>
              <a:rPr lang="de-DE" altLang="de-DE" sz="2400" smtClean="0"/>
            </a:br>
            <a:r>
              <a:rPr lang="en-US" altLang="de-DE" sz="2400" b="1" smtClean="0">
                <a:effectLst/>
              </a:rPr>
              <a:t>“</a:t>
            </a:r>
            <a:r>
              <a:rPr lang="en-US" altLang="de-DE" sz="2400" smtClean="0">
                <a:effectLst/>
              </a:rPr>
              <a:t>Darum wird ein Mann seinen Vater und seine Mutter verlassen und seinem Weibe anhangen, und sie werden sein ein Fleisch.”</a:t>
            </a:r>
            <a:endParaRPr lang="de-DE" altLang="de-DE" smtClean="0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2700338" y="2492375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835150" y="5876925"/>
            <a:ext cx="1482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ANHANGEN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659563" y="5876925"/>
            <a:ext cx="1655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  <a:br>
              <a:rPr lang="de-DE" altLang="de-DE" sz="2000">
                <a:solidFill>
                  <a:srgbClr val="FFFFFF"/>
                </a:solidFill>
              </a:rPr>
            </a:br>
            <a:r>
              <a:rPr lang="de-DE" altLang="de-DE" sz="2000">
                <a:solidFill>
                  <a:srgbClr val="FFFFFF"/>
                </a:solidFill>
              </a:rPr>
              <a:t>EIN FLEISCH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995738" y="1628775"/>
            <a:ext cx="1509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VERLASSEN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4211638" y="4365625"/>
            <a:ext cx="1122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400">
                <a:solidFill>
                  <a:srgbClr val="FFFFFF"/>
                </a:solidFill>
              </a:rPr>
              <a:t>(KIND)</a:t>
            </a:r>
          </a:p>
        </p:txBody>
      </p:sp>
    </p:spTree>
    <p:extLst>
      <p:ext uri="{BB962C8B-B14F-4D97-AF65-F5344CB8AC3E}">
        <p14:creationId xmlns:p14="http://schemas.microsoft.com/office/powerpoint/2010/main" val="166478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mtClean="0"/>
              <a:t>Der dreieinige Gott</a:t>
            </a:r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2627313" y="1557338"/>
            <a:ext cx="4464050" cy="36004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211638" y="1052513"/>
            <a:ext cx="1357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DER VATER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958975" y="524351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DER SOHN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6372225" y="5300663"/>
            <a:ext cx="222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DER HEILIGE GEIST</a:t>
            </a:r>
          </a:p>
        </p:txBody>
      </p:sp>
    </p:spTree>
    <p:extLst>
      <p:ext uri="{BB962C8B-B14F-4D97-AF65-F5344CB8AC3E}">
        <p14:creationId xmlns:p14="http://schemas.microsoft.com/office/powerpoint/2010/main" val="19818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656513" cy="1431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000" dirty="0" smtClean="0"/>
              <a:t>1. Das größere Bild</a:t>
            </a:r>
            <a:br>
              <a:rPr lang="de-DE" sz="2000" dirty="0" smtClean="0"/>
            </a:br>
            <a:r>
              <a:rPr lang="de-DE" sz="2000" dirty="0" smtClean="0"/>
              <a:t>Ehe ist ein irdisches Abbild himmlischer Wirklichkeiten.</a:t>
            </a:r>
            <a:br>
              <a:rPr lang="de-DE" sz="2000" dirty="0" smtClean="0"/>
            </a:br>
            <a:r>
              <a:rPr lang="de-DE" sz="2000" dirty="0" smtClean="0"/>
              <a:t>In der Ehe haben wir einen Spiegel für das Verhältnis, das Gott zu uns hat.</a:t>
            </a:r>
            <a:endParaRPr lang="de-AT" sz="2000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Ehe hat geistliche Bedeutung (eine „theologische Dimension“)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Ehe ist nicht nur eine soziale, emotionale, erotisch-sexuelle Wirklichkeit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Und jede </a:t>
            </a:r>
            <a:r>
              <a:rPr lang="de-DE" sz="2400" dirty="0"/>
              <a:t>funktionierende Ehe ist ja auch eine Predigt über </a:t>
            </a:r>
            <a:r>
              <a:rPr lang="de-DE" sz="2400" dirty="0" smtClean="0"/>
              <a:t>Gott…</a:t>
            </a:r>
            <a:br>
              <a:rPr lang="de-DE" sz="2400" dirty="0" smtClean="0"/>
            </a:br>
            <a:endParaRPr lang="de-DE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b="1" u="sng" dirty="0" smtClean="0"/>
              <a:t>Ehe ist eine irdische Spiegelung himmlischer Wirklichkeit.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(Der Mann ist Ebenbild Gottes.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Die Frau ist Ebenbild Gottes.)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Mann </a:t>
            </a:r>
            <a:r>
              <a:rPr lang="de-DE" sz="2400" b="1" u="sng" dirty="0" smtClean="0"/>
              <a:t>und</a:t>
            </a:r>
            <a:r>
              <a:rPr lang="de-DE" sz="2400" dirty="0" smtClean="0"/>
              <a:t> Frau sind als Gemeinschaft ein irdisches Abbild der Gemeinschaft im Himmel.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(Und alle Anfechtung in diesem Bereich zielt darauf, diesen „Spiegel“ zu zerstören oder wenigstens zu beschmutzen…)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smtClean="0"/>
              <a:t>Und wenn dieser Spiegel zerstört ist, wird es auch immer schwieriger, Gott zu verkündigen…</a:t>
            </a:r>
          </a:p>
        </p:txBody>
      </p:sp>
    </p:spTree>
    <p:extLst>
      <p:ext uri="{BB962C8B-B14F-4D97-AF65-F5344CB8AC3E}">
        <p14:creationId xmlns:p14="http://schemas.microsoft.com/office/powerpoint/2010/main" val="140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81075"/>
            <a:ext cx="8435975" cy="58769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200" b="1" u="sng" dirty="0"/>
              <a:t>Ehe ist </a:t>
            </a:r>
            <a:r>
              <a:rPr lang="de-DE" sz="2200" b="1" u="sng" dirty="0" smtClean="0"/>
              <a:t>nämlich </a:t>
            </a:r>
            <a:r>
              <a:rPr lang="de-DE" sz="2200" b="1" u="sng" dirty="0"/>
              <a:t>auch ein Abbild dafür, wie Gott mit uns umgeht.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Wir sind in Gottes Augen eine Kostbarkeit (Gott spielt nicht mit uns – er nimmt es ernst und meint es ernst)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Liebende Annahme (Gott nimmt uns an mit allem, was wir wurden und was wir nun sind – nach Seele und Leib … und beides mit seiner Geschichte)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Gott verlässt den Himmel, um zu uns zu kommen. „Darum wird ein Mann Vater und Mutter verlassen…“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Treue (Gott bricht seinen einmal geschlossenen Bund nicht. Darum die Unauflöslichkeit der Ehe. Gott nimmt auch keinen anderen Partner „nebenher“.)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Gott verlässt uns nicht, nur weil wir „schwierig“ sind.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Das </a:t>
            </a:r>
            <a:r>
              <a:rPr lang="de-DE" sz="2200" dirty="0" err="1"/>
              <a:t>Einswerden</a:t>
            </a:r>
            <a:r>
              <a:rPr lang="de-DE" sz="2200" dirty="0"/>
              <a:t> gibt es bei Gott nur, nachdem ein Bund geschlossen wurde.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200" dirty="0"/>
              <a:t>Und so wie wir die innigsten Wahrheiten über Gott nur erfahren können, wenn wir eine totale Abgabe vollzogen haben, können wir die innersten Wahrheiten der Ehe nur der totalen Übereignung </a:t>
            </a:r>
            <a:r>
              <a:rPr lang="de-DE" sz="2200" dirty="0" smtClean="0"/>
              <a:t>erfahren.</a:t>
            </a:r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16259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75613" cy="19891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de-DE" sz="2200" b="1" smtClean="0">
                <a:effectLst/>
              </a:rPr>
              <a:t>Matthäus 22.37-39 </a:t>
            </a:r>
            <a:br>
              <a:rPr lang="en-US" altLang="de-DE" sz="2200" b="1" smtClean="0">
                <a:effectLst/>
              </a:rPr>
            </a:br>
            <a:r>
              <a:rPr lang="en-US" altLang="de-DE" sz="2200" smtClean="0">
                <a:effectLst/>
              </a:rPr>
              <a:t> “Du sollst den Herrn, deinen Gott, lieben von ganzem Herzen, von ganzer Seele und von ganzem Gemüt«.  Dies ist das höchste und größte Gebot. Das andere aber ist dem gleich: </a:t>
            </a:r>
            <a:br>
              <a:rPr lang="en-US" altLang="de-DE" sz="2200" smtClean="0">
                <a:effectLst/>
              </a:rPr>
            </a:br>
            <a:r>
              <a:rPr lang="en-US" altLang="de-DE" sz="2200" smtClean="0">
                <a:effectLst/>
              </a:rPr>
              <a:t>“Du sollst deinen Nächsten lieben wie  dich selbst.”</a:t>
            </a:r>
            <a:endParaRPr lang="de-DE" altLang="de-DE" sz="2200" smtClean="0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2627313" y="2349500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63713" y="6165850"/>
            <a:ext cx="603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ICH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516688" y="5876925"/>
            <a:ext cx="1655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DU</a:t>
            </a:r>
            <a:br>
              <a:rPr lang="de-DE" altLang="de-DE" sz="2000">
                <a:solidFill>
                  <a:srgbClr val="FFFFFF"/>
                </a:solidFill>
              </a:rPr>
            </a:br>
            <a:r>
              <a:rPr lang="de-DE" altLang="de-DE" sz="2000">
                <a:solidFill>
                  <a:srgbClr val="FFFFFF"/>
                </a:solidFill>
              </a:rPr>
              <a:t>(NÄCHSTER)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219700" y="2420938"/>
            <a:ext cx="828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GOTT</a:t>
            </a:r>
          </a:p>
        </p:txBody>
      </p:sp>
    </p:spTree>
    <p:extLst>
      <p:ext uri="{BB962C8B-B14F-4D97-AF65-F5344CB8AC3E}">
        <p14:creationId xmlns:p14="http://schemas.microsoft.com/office/powerpoint/2010/main" val="40526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1476375" y="692150"/>
            <a:ext cx="6840538" cy="5113338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2627313" y="1700213"/>
            <a:ext cx="4392612" cy="3455987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50913" y="5897563"/>
            <a:ext cx="84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SOHN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864475" y="582453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GEIST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335463" y="280988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VATER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51363" y="1216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EHE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47900" y="5176838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LIEBE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948488" y="52292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  <a:latin typeface="Arial" charset="0"/>
              </a:rPr>
              <a:t>SEX</a:t>
            </a:r>
          </a:p>
        </p:txBody>
      </p:sp>
    </p:spTree>
    <p:extLst>
      <p:ext uri="{BB962C8B-B14F-4D97-AF65-F5344CB8AC3E}">
        <p14:creationId xmlns:p14="http://schemas.microsoft.com/office/powerpoint/2010/main" val="24907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smtClean="0"/>
              <a:t>Genesis 2.24</a:t>
            </a:r>
            <a:br>
              <a:rPr lang="de-DE" altLang="de-DE" sz="2400" smtClean="0"/>
            </a:br>
            <a:r>
              <a:rPr lang="en-US" altLang="de-DE" sz="2400" b="1" smtClean="0">
                <a:effectLst/>
              </a:rPr>
              <a:t>“</a:t>
            </a:r>
            <a:r>
              <a:rPr lang="en-US" altLang="de-DE" sz="2400" smtClean="0">
                <a:effectLst/>
              </a:rPr>
              <a:t>Darum wird ein Mann seinen Vater und seine Mutter verlassen und seinem Weibe anhangen, und sie werden sein ein Fleisch.”</a:t>
            </a:r>
            <a:endParaRPr lang="de-DE" altLang="de-DE" smtClean="0"/>
          </a:p>
        </p:txBody>
      </p:sp>
      <p:sp>
        <p:nvSpPr>
          <p:cNvPr id="27651" name="AutoShape 4"/>
          <p:cNvSpPr>
            <a:spLocks noChangeArrowheads="1"/>
          </p:cNvSpPr>
          <p:nvPr/>
        </p:nvSpPr>
        <p:spPr bwMode="auto">
          <a:xfrm>
            <a:off x="2700338" y="2492375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835150" y="5876925"/>
            <a:ext cx="1482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ANHANGEN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6659563" y="5876925"/>
            <a:ext cx="1655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  <a:br>
              <a:rPr lang="de-DE" altLang="de-DE" sz="2000">
                <a:solidFill>
                  <a:srgbClr val="FFFFFF"/>
                </a:solidFill>
              </a:rPr>
            </a:br>
            <a:r>
              <a:rPr lang="de-DE" altLang="de-DE" sz="2000">
                <a:solidFill>
                  <a:srgbClr val="FFFFFF"/>
                </a:solidFill>
              </a:rPr>
              <a:t>EIN FLEISCH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995738" y="1628775"/>
            <a:ext cx="1509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VERLASSEN</a:t>
            </a:r>
          </a:p>
        </p:txBody>
      </p:sp>
    </p:spTree>
    <p:extLst>
      <p:ext uri="{BB962C8B-B14F-4D97-AF65-F5344CB8AC3E}">
        <p14:creationId xmlns:p14="http://schemas.microsoft.com/office/powerpoint/2010/main" val="268251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287338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smtClean="0"/>
              <a:t>DER ZUGANG ZU DIESER WIRKLICHKEIT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2700338" y="2492375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835150" y="5876925"/>
            <a:ext cx="1482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ANHANGEN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659563" y="5876925"/>
            <a:ext cx="1655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  <a:br>
              <a:rPr lang="de-DE" altLang="de-DE" sz="2000">
                <a:solidFill>
                  <a:srgbClr val="FFFFFF"/>
                </a:solidFill>
              </a:rPr>
            </a:br>
            <a:r>
              <a:rPr lang="de-DE" altLang="de-DE" sz="2000">
                <a:solidFill>
                  <a:srgbClr val="FFFFFF"/>
                </a:solidFill>
              </a:rPr>
              <a:t>EIN FLEISCH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995738" y="1628775"/>
            <a:ext cx="1509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VERLASSEN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5508625" y="1557338"/>
            <a:ext cx="1079500" cy="1366837"/>
          </a:xfrm>
          <a:prstGeom prst="curvedLeftArrow">
            <a:avLst>
              <a:gd name="adj1" fmla="val 25324"/>
              <a:gd name="adj2" fmla="val 5064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804025" y="1700213"/>
            <a:ext cx="2087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„TRADITIONELLER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FFFFFF"/>
                </a:solidFill>
              </a:rPr>
              <a:t>ZUGANG“</a:t>
            </a:r>
          </a:p>
        </p:txBody>
      </p:sp>
    </p:spTree>
    <p:extLst>
      <p:ext uri="{BB962C8B-B14F-4D97-AF65-F5344CB8AC3E}">
        <p14:creationId xmlns:p14="http://schemas.microsoft.com/office/powerpoint/2010/main" val="5491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360363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2400" smtClean="0"/>
              <a:t>DER ZUGANG ZU DIESER WIRKLICHKEIT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2700338" y="2492375"/>
            <a:ext cx="4176712" cy="3311525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835150" y="5876925"/>
            <a:ext cx="1482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LIEBE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ANHANGEN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659563" y="5876925"/>
            <a:ext cx="1655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SEXUALITÄT</a:t>
            </a:r>
            <a:br>
              <a:rPr lang="de-DE" altLang="de-DE" sz="2000">
                <a:solidFill>
                  <a:srgbClr val="FFFFFF"/>
                </a:solidFill>
              </a:rPr>
            </a:br>
            <a:r>
              <a:rPr lang="de-DE" altLang="de-DE" sz="2000">
                <a:solidFill>
                  <a:srgbClr val="FFFFFF"/>
                </a:solidFill>
              </a:rPr>
              <a:t>EIN FLEISCH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995738" y="1628775"/>
            <a:ext cx="1509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EHE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2000">
                <a:solidFill>
                  <a:srgbClr val="FFFFFF"/>
                </a:solidFill>
              </a:rPr>
              <a:t>VERLASSEN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7308850" y="4437063"/>
            <a:ext cx="1079500" cy="1366837"/>
          </a:xfrm>
          <a:prstGeom prst="curvedLeftArrow">
            <a:avLst>
              <a:gd name="adj1" fmla="val 25324"/>
              <a:gd name="adj2" fmla="val 5064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de-AT" altLang="de-DE">
              <a:solidFill>
                <a:srgbClr val="FFFFFF"/>
              </a:solidFill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164388" y="36449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000000"/>
                </a:solidFill>
              </a:rPr>
              <a:t>„MODERNER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>
                <a:solidFill>
                  <a:srgbClr val="000000"/>
                </a:solidFill>
              </a:rPr>
              <a:t>ZUGANG“</a:t>
            </a:r>
          </a:p>
        </p:txBody>
      </p:sp>
    </p:spTree>
    <p:extLst>
      <p:ext uri="{BB962C8B-B14F-4D97-AF65-F5344CB8AC3E}">
        <p14:creationId xmlns:p14="http://schemas.microsoft.com/office/powerpoint/2010/main" val="406104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webe">
  <a:themeElements>
    <a:clrScheme name="Gewebe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Geweb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webe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webe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webe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Bildschirmpräsentation (4:3)</PresentationFormat>
  <Paragraphs>114</Paragraphs>
  <Slides>17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Larissa</vt:lpstr>
      <vt:lpstr>Gewebe</vt:lpstr>
      <vt:lpstr>PowerPoint-Präsentation</vt:lpstr>
      <vt:lpstr>Der dreieinige Gott</vt:lpstr>
      <vt:lpstr>1. Das größere Bild Ehe ist ein irdisches Abbild himmlischer Wirklichkeiten. In der Ehe haben wir einen Spiegel für das Verhältnis, das Gott zu uns hat.</vt:lpstr>
      <vt:lpstr>PowerPoint-Präsentation</vt:lpstr>
      <vt:lpstr>Matthäus 22.37-39   “Du sollst den Herrn, deinen Gott, lieben von ganzem Herzen, von ganzer Seele und von ganzem Gemüt«.  Dies ist das höchste und größte Gebot. Das andere aber ist dem gleich:  “Du sollst deinen Nächsten lieben wie  dich selbst.”</vt:lpstr>
      <vt:lpstr>PowerPoint-Präsentation</vt:lpstr>
      <vt:lpstr>Genesis 2.24 “Darum wird ein Mann seinen Vater und seine Mutter verlassen und seinem Weibe anhangen, und sie werden sein ein Fleisch.”</vt:lpstr>
      <vt:lpstr>DER ZUGANG ZU DIESER WIRKLICHKEIT</vt:lpstr>
      <vt:lpstr>DER ZUGANG ZU DIESER WIRKLICHKEIT</vt:lpstr>
      <vt:lpstr>DER ZUGANG ZU DIESER WIRKLICHKEIT</vt:lpstr>
      <vt:lpstr>DER ZUGANG ÜBER DIE LIEBE ERMÖGLICHT EINEN WEG IN VERANTWORTUNG</vt:lpstr>
      <vt:lpstr>PowerPoint-Präsentation</vt:lpstr>
      <vt:lpstr>Genesis 2.24</vt:lpstr>
      <vt:lpstr>Ehestörungen (Die wilde Ehe)</vt:lpstr>
      <vt:lpstr>Ehestörungen (Die kalte Ehe)</vt:lpstr>
      <vt:lpstr>Ehestörungen (Die lieblose Ehe)</vt:lpstr>
      <vt:lpstr>Genesis 2.24 “Darum wird ein Mann seinen Vater und seine Mutter verlassen und seinem Weibe anhangen, und sie werden sein ein Fleisch.”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Kurt Schneck</dc:creator>
  <cp:lastModifiedBy>Kurt Schneck</cp:lastModifiedBy>
  <cp:revision>1</cp:revision>
  <dcterms:created xsi:type="dcterms:W3CDTF">2013-12-16T11:49:12Z</dcterms:created>
  <dcterms:modified xsi:type="dcterms:W3CDTF">2013-12-16T11:50:56Z</dcterms:modified>
</cp:coreProperties>
</file>